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C9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avia.rustrana.ru/articles/426/zolotaya_zvezda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7143" y="2967335"/>
            <a:ext cx="7189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«Георгия»  до Героя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Картинка 2 из 54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293096"/>
            <a:ext cx="11969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260649"/>
            <a:ext cx="1931906" cy="25922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908720"/>
            <a:ext cx="4038600" cy="4958680"/>
          </a:xfrm>
          <a:prstGeom prst="rect">
            <a:avLst/>
          </a:prstGeom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267200" y="806741"/>
            <a:ext cx="4419600" cy="528925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Первым кавалером восстановленного ордена Святого Георгия 4-й степени стал 18 августа 2008 года командующий войсками </a:t>
            </a:r>
            <a:r>
              <a:rPr kumimoji="0" lang="ru-RU" sz="2600" b="1" i="0" u="none" strike="noStrike" kern="120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Северо-кавказского</a:t>
            </a: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 военного округа генерал-полковник Сергей Макаров за успешное проведение операции, официально названной «принуждение Грузии к миру».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Звание Героя Советского Союза, высшей степени отличия в СССР за заслуги перед государством, связанные с совершением героического подвига, было учреждено Постановлением ЦИК СССР от 16 апреля 1934 года.</a:t>
            </a:r>
            <a:r>
              <a:rPr lang="ru-RU" i="1" dirty="0" smtClean="0">
                <a:solidFill>
                  <a:srgbClr val="FFFF00"/>
                </a:solidFill>
              </a:rPr>
              <a:t> 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924944"/>
            <a:ext cx="2176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19600" y="1219200"/>
            <a:ext cx="441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Первыми звания Героя Советского Союза 20 апреля 1934 года были удостоены семь летчиков (Михаил Водопьянов, Иван Доронин, Николай 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Каманин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, Сигизмунд 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Леваневский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, Анатолий 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Ляпидевский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, Василий 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Молоков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, Маврикий Слепнев), спасших с льдины в Чукотском море членов арктической экспедиции и экипаж ледокола «Челюскин».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3434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" y="285749"/>
            <a:ext cx="2055143" cy="420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43313" y="1714500"/>
            <a:ext cx="49784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Героизм советских людей в боях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фашистами  оказался массовым.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Появилась необходимость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установить новую награду.</a:t>
            </a:r>
          </a:p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7544" y="4581128"/>
            <a:ext cx="81438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Этот орден был утверждён 08.11.1943</a:t>
            </a: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 статуту им награждали лиц рядового и сержантского состава Красной Армии </a:t>
            </a:r>
          </a:p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личные подвиги на поле боя.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47864" y="548680"/>
            <a:ext cx="2411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Орден Славы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928688"/>
            <a:ext cx="1428750" cy="29241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85750" y="285750"/>
            <a:ext cx="3462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Орден Славы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степени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1500188"/>
            <a:ext cx="1409700" cy="29146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000375" y="85725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Орден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лавы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степени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2000250"/>
            <a:ext cx="1428750" cy="29337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214938" y="1357313"/>
            <a:ext cx="3702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Орден Славы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степени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7188" y="5072063"/>
            <a:ext cx="83581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Знак ордена 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степени изготавливался из золота.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Знаки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степени – из серебра.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Круг с изображением Кремля со Спасской башней –позолочены.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45224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Главная награда современной России – звание Герой Российской Федерации – было установлено Законом РФ от 20 марта 1992 года. </a:t>
            </a:r>
            <a:endParaRPr lang="ru-RU" sz="2400" i="1" dirty="0">
              <a:solidFill>
                <a:srgbClr val="FFFF00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16016" y="1052736"/>
            <a:ext cx="2160240" cy="4025902"/>
          </a:xfrm>
          <a:prstGeom prst="rect">
            <a:avLst/>
          </a:prstGeom>
          <a:noFill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052736"/>
            <a:ext cx="2160240" cy="400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600" y="1295400"/>
            <a:ext cx="4191000" cy="5301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«Золотая Звезда» под номером 1 (Указ Президента РФ от 11 апреля 1992 года) увековечила подвиг космонавта Сергея 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Крикалева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. Он же – первый обладатель высших отличий одновременно и СССР, и России: Героем Советского Союза он стал еще в апреле 1989 года. 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486" y="404664"/>
            <a:ext cx="3660914" cy="271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743200"/>
            <a:ext cx="28416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0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В ратной летописи современной России звания Героя Российской Федерации с 1992 года был удостоен 571 человек. 82 из них продолжают военную службу в Вооружённых Силах России.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Звание Героя Российской Федерации в настоящее время присваивается за мужество и героизм воинам, сражавшимся в «горячих точках», а также за выдающиеся достижения при освоении космического пространства, новой авиационной техники, особые заслуги перед государством и народом.</a:t>
            </a:r>
          </a:p>
          <a:p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861048"/>
            <a:ext cx="1461719" cy="271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861047"/>
            <a:ext cx="1296144" cy="27281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8532" y="3861048"/>
            <a:ext cx="1673707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861048"/>
            <a:ext cx="1719461" cy="274329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i="1" dirty="0" smtClean="0">
                <a:solidFill>
                  <a:srgbClr val="FFFF00"/>
                </a:solidFill>
              </a:rPr>
              <a:t>Цель:</a:t>
            </a:r>
            <a:r>
              <a:rPr lang="ru-RU" altLang="ru-RU" sz="4000" b="1" i="1" dirty="0" smtClean="0"/>
              <a:t/>
            </a:r>
            <a:br>
              <a:rPr lang="ru-RU" altLang="ru-RU" sz="4000" b="1" i="1" dirty="0" smtClean="0"/>
            </a:b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altLang="ru-RU" dirty="0" smtClean="0">
                <a:solidFill>
                  <a:srgbClr val="FFFF00"/>
                </a:solidFill>
              </a:rPr>
              <a:t>Расширение знаний учеников о героических страницах истории нашего Отечества. </a:t>
            </a:r>
          </a:p>
          <a:p>
            <a:r>
              <a:rPr lang="ru-RU" altLang="ru-RU" dirty="0" smtClean="0">
                <a:solidFill>
                  <a:srgbClr val="FFFF00"/>
                </a:solidFill>
              </a:rPr>
              <a:t>Воспитание патриотизма, гражданственности, чувства гордости и уважения к историческому прошлому Родины.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FF00"/>
                </a:solidFill>
              </a:rPr>
              <a:t>                                   </a:t>
            </a:r>
            <a:r>
              <a:rPr lang="ru-RU" sz="4700" b="1" i="1" dirty="0" smtClean="0">
                <a:solidFill>
                  <a:srgbClr val="FFFF00"/>
                </a:solidFill>
              </a:rPr>
              <a:t>Задачи</a:t>
            </a:r>
            <a:r>
              <a:rPr lang="ru-RU" sz="4700" b="1" i="1" dirty="0" smtClean="0">
                <a:solidFill>
                  <a:srgbClr val="FFFF00"/>
                </a:solidFill>
              </a:rPr>
              <a:t>: </a:t>
            </a:r>
            <a:endParaRPr lang="ru-RU" sz="4700" i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FFFF00"/>
                </a:solidFill>
              </a:rPr>
              <a:t>Способствовать формированию потребности знать историю своей Родины, своего края, ее памятные даты, реликвии.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FFFF00"/>
                </a:solidFill>
              </a:rPr>
              <a:t>Воспитывать уважительное отношение к людям, чье </a:t>
            </a:r>
            <a:r>
              <a:rPr lang="ru-RU" dirty="0" smtClean="0">
                <a:solidFill>
                  <a:srgbClr val="FFFF00"/>
                </a:solidFill>
              </a:rPr>
              <a:t>  служение </a:t>
            </a:r>
            <a:r>
              <a:rPr lang="ru-RU" dirty="0" smtClean="0">
                <a:solidFill>
                  <a:srgbClr val="FFFF00"/>
                </a:solidFill>
              </a:rPr>
              <a:t>Отечеству – пример мужества и доблести.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FFFF00"/>
                </a:solidFill>
              </a:rPr>
              <a:t>Развивать познавательный интерес, потребность быть достойным славы отцов и дедов.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Arial Narrow" pitchFamily="34" charset="0"/>
              </a:rPr>
              <a:t>День Героев Отечества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1416"/>
            <a:ext cx="4834880" cy="525658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12C9EE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9 декабря в России отмечают День Героев Отечества. Эта памятная дата была установлена в 2007 году, после того как президент РФ Владимир Путин 24 декабря 2007 года внес изменения в федеральный закон «О днях воинской славы и памятных датах России».</a:t>
            </a:r>
          </a:p>
          <a:p>
            <a:endParaRPr lang="ru-RU" dirty="0"/>
          </a:p>
        </p:txBody>
      </p:sp>
      <p:pic>
        <p:nvPicPr>
          <p:cNvPr id="1026" name="Picture 2" descr="C:\Users\Admin\Downloads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492896"/>
            <a:ext cx="3620495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16024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Императрица Екатерина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1769 году учредила орден </a:t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Святого Георгия Победоносца.</a:t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44824"/>
            <a:ext cx="3431861" cy="45259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32856"/>
            <a:ext cx="3084954" cy="413948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51520" y="332656"/>
            <a:ext cx="85725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Полное название ордена – 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Императорский Военный орден </a:t>
            </a:r>
          </a:p>
          <a:p>
            <a:pPr algn="r"/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Святого Великомученика и Победоносца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Георгия</a:t>
            </a:r>
          </a:p>
          <a:p>
            <a:pPr algn="r"/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Орден имел 4 степени отличия, </a:t>
            </a:r>
          </a:p>
          <a:p>
            <a:pPr algn="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 которых первая была наивысшей</a:t>
            </a:r>
          </a:p>
          <a:p>
            <a:pPr algn="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2295525" cy="36623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789040"/>
            <a:ext cx="5292725" cy="18986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0324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7984" y="908720"/>
            <a:ext cx="457200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Орден Святого Георгия Победоносца был сугубо военным знаком отличия и предназначался для награждения только воинских чинов «за храбрость, ревность и усердие к воинской службе и для поощрения в военном искусстве». Его удостаивался тот, «кто, презрев очевидную опасность и явив доблестный пример неустрашимости, присутствие духа и самоотвержения, совершил отличный воинский подвиг, увенчанный полным успехом и доставивший явную пользу».</a:t>
            </a:r>
            <a:endParaRPr lang="ru-RU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n w="63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ahoma" charset="0"/>
              </a:rPr>
              <a:t>Полные Георгиевские кавалеры.</a:t>
            </a:r>
            <a:r>
              <a:rPr lang="ru-RU" i="1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00CC66"/>
                </a:solidFill>
                <a:latin typeface="Tahoma" charset="0"/>
              </a:rPr>
              <a:t/>
            </a:r>
            <a:br>
              <a:rPr lang="ru-RU" i="1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00CC66"/>
                </a:solidFill>
                <a:latin typeface="Tahoma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Картинка 7 из 126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3711928" cy="350614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99592" y="4941168"/>
            <a:ext cx="32223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i="1" dirty="0">
                <a:solidFill>
                  <a:srgbClr val="FFFF00"/>
                </a:solidFill>
              </a:rPr>
              <a:t>Михаил Илларионович</a:t>
            </a:r>
          </a:p>
          <a:p>
            <a:pPr algn="ctr"/>
            <a:r>
              <a:rPr lang="ru-RU" altLang="ru-RU" sz="2400" i="1" dirty="0">
                <a:solidFill>
                  <a:srgbClr val="FFFF00"/>
                </a:solidFill>
              </a:rPr>
              <a:t>Кутузов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220072" y="5013176"/>
            <a:ext cx="28200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i="1" dirty="0">
                <a:solidFill>
                  <a:srgbClr val="FFFF00"/>
                </a:solidFill>
              </a:rPr>
              <a:t>Михаил Богданович</a:t>
            </a:r>
          </a:p>
          <a:p>
            <a:pPr algn="ctr"/>
            <a:r>
              <a:rPr lang="ru-RU" altLang="ru-RU" sz="2400" i="1" dirty="0">
                <a:solidFill>
                  <a:srgbClr val="FFFF00"/>
                </a:solidFill>
              </a:rPr>
              <a:t>Барклай-де-Толли</a:t>
            </a:r>
            <a:r>
              <a:rPr lang="ru-RU" altLang="ru-RU" sz="24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8" name="Picture 4" descr="Картинка 7 из 1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3456384" cy="3506143"/>
          </a:xfrm>
          <a:prstGeom prst="rect">
            <a:avLst/>
          </a:prstGeom>
          <a:noFill/>
          <a:ln w="19050">
            <a:solidFill>
              <a:srgbClr val="70B41E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smtClean="0">
                <a:ln w="63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ahoma" charset="0"/>
              </a:rPr>
              <a:t>Полные Георгиевские кавалеры.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1214438" y="5004135"/>
            <a:ext cx="19621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i="1" dirty="0">
                <a:solidFill>
                  <a:srgbClr val="FFFF00"/>
                </a:solidFill>
              </a:rPr>
              <a:t>Иван Федорович</a:t>
            </a:r>
          </a:p>
          <a:p>
            <a:pPr algn="ctr"/>
            <a:r>
              <a:rPr lang="ru-RU" altLang="ru-RU" sz="2400" i="1" dirty="0">
                <a:solidFill>
                  <a:srgbClr val="FFFF00"/>
                </a:solidFill>
              </a:rPr>
              <a:t>Паскевич </a:t>
            </a:r>
          </a:p>
        </p:txBody>
      </p:sp>
      <p:pic>
        <p:nvPicPr>
          <p:cNvPr id="5" name="Picture 2" descr="Картинка 12 из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268760"/>
            <a:ext cx="3143250" cy="3684240"/>
          </a:xfrm>
          <a:prstGeom prst="rect">
            <a:avLst/>
          </a:prstGeom>
          <a:noFill/>
          <a:ln w="19050">
            <a:solidFill>
              <a:srgbClr val="70B41E"/>
            </a:solidFill>
            <a:miter lim="800000"/>
            <a:headEnd/>
            <a:tailEnd/>
          </a:ln>
        </p:spPr>
      </p:pic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5072063" y="4932697"/>
            <a:ext cx="24780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i="1" dirty="0">
                <a:solidFill>
                  <a:srgbClr val="FFFF00"/>
                </a:solidFill>
              </a:rPr>
              <a:t>Иван Иванович</a:t>
            </a:r>
          </a:p>
          <a:p>
            <a:pPr algn="ctr"/>
            <a:r>
              <a:rPr lang="ru-RU" altLang="ru-RU" sz="2400" i="1" dirty="0">
                <a:solidFill>
                  <a:srgbClr val="FFFF00"/>
                </a:solidFill>
              </a:rPr>
              <a:t>Дибич-Забалканский </a:t>
            </a:r>
          </a:p>
        </p:txBody>
      </p:sp>
      <p:pic>
        <p:nvPicPr>
          <p:cNvPr id="7" name="Picture 4" descr="Картинка 3 из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295577"/>
            <a:ext cx="3143250" cy="3652661"/>
          </a:xfrm>
          <a:prstGeom prst="rect">
            <a:avLst/>
          </a:prstGeom>
          <a:noFill/>
          <a:ln w="19050">
            <a:solidFill>
              <a:srgbClr val="70B41E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988840"/>
            <a:ext cx="5987008" cy="121014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FF00"/>
                </a:solidFill>
              </a:rPr>
              <a:t> 2 марта 1992 года Президиум Верховного Совета Российской Федерации постановил «восстановить российский военный орден Святого Георгия и знак отличия – Георгиевский крест».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1" descr="D:\Оксана\Награды\Георгия Победоносца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5865264" y="260648"/>
            <a:ext cx="3278736" cy="633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582</Words>
  <Application>Microsoft Office PowerPoint</Application>
  <PresentationFormat>Экран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Цель: </vt:lpstr>
      <vt:lpstr>День Героев Отечества</vt:lpstr>
      <vt:lpstr>Императрица Екатерина II в 1769 году учредила орден  Святого Георгия Победоносца. </vt:lpstr>
      <vt:lpstr>Слайд 5</vt:lpstr>
      <vt:lpstr>Слайд 6</vt:lpstr>
      <vt:lpstr>Полные Георгиевские кавалеры. </vt:lpstr>
      <vt:lpstr>Полные Георгиевские кавалеры.</vt:lpstr>
      <vt:lpstr> 2 марта 1992 года Президиум Верховного Совета Российской Федерации постановил «восстановить российский военный орден Святого Георгия и знак отличия – Георгиевский крест».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2016-02-14T11:04:48Z</dcterms:created>
  <dcterms:modified xsi:type="dcterms:W3CDTF">2016-02-15T16:12:59Z</dcterms:modified>
</cp:coreProperties>
</file>